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300" r:id="rId3"/>
    <p:sldId id="257" r:id="rId4"/>
    <p:sldId id="293" r:id="rId5"/>
    <p:sldId id="294" r:id="rId6"/>
    <p:sldId id="295" r:id="rId7"/>
    <p:sldId id="296" r:id="rId8"/>
    <p:sldId id="297" r:id="rId9"/>
    <p:sldId id="298" r:id="rId10"/>
    <p:sldId id="258" r:id="rId11"/>
    <p:sldId id="259" r:id="rId12"/>
    <p:sldId id="260" r:id="rId13"/>
    <p:sldId id="262" r:id="rId14"/>
    <p:sldId id="29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50" d="100"/>
          <a:sy n="50" d="100"/>
        </p:scale>
        <p:origin x="-1764" y="-44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63A406-D1D9-4ADC-A4BB-39A5B55A0FD7}" type="datetimeFigureOut">
              <a:rPr lang="ru-RU" smtClean="0"/>
              <a:pPr/>
              <a:t>02.02.2015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872915-48DA-4FCF-BE76-526797E77230}"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02.02.2015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02.02.2015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02.02.2015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02.02.2015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02.02.2015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02.02.2015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02.02.2015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02.02.2015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02.02.2015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02.02.2015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02.02.2015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02.02.2015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top-personal.ru/" TargetMode="External"/><Relationship Id="rId7" Type="http://schemas.openxmlformats.org/officeDocument/2006/relationships/image" Target="../media/image2.jpeg"/><Relationship Id="rId2" Type="http://schemas.openxmlformats.org/officeDocument/2006/relationships/hyperlink" Target="http://www.nasoup.com/" TargetMode="External"/><Relationship Id="rId1" Type="http://schemas.openxmlformats.org/officeDocument/2006/relationships/slideLayout" Target="../slideLayouts/slideLayout8.xml"/><Relationship Id="rId6" Type="http://schemas.openxmlformats.org/officeDocument/2006/relationships/hyperlink" Target="http://www.prenhall.com/desslertour/chapter3.pdf" TargetMode="External"/><Relationship Id="rId5" Type="http://schemas.openxmlformats.org/officeDocument/2006/relationships/hyperlink" Target="http://www.hrm.ru/" TargetMode="External"/><Relationship Id="rId4" Type="http://schemas.openxmlformats.org/officeDocument/2006/relationships/hyperlink" Target="http://www.hrm.u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642919"/>
            <a:ext cx="7772400" cy="1428759"/>
          </a:xfrm>
        </p:spPr>
        <p:txBody>
          <a:bodyPr>
            <a:normAutofit fontScale="90000"/>
          </a:bodyPr>
          <a:lstStyle/>
          <a:p>
            <a:r>
              <a:rPr lang="en-US" b="1" dirty="0" smtClean="0"/>
              <a:t>Topic 3</a:t>
            </a:r>
            <a:r>
              <a:rPr lang="kk-KZ" b="1" dirty="0" smtClean="0"/>
              <a:t>. </a:t>
            </a:r>
            <a:r>
              <a:rPr lang="en-US" b="1" dirty="0" smtClean="0"/>
              <a:t>The concept of </a:t>
            </a:r>
            <a:r>
              <a:rPr lang="ru-RU" b="1" dirty="0" smtClean="0"/>
              <a:t>«</a:t>
            </a:r>
            <a:r>
              <a:rPr lang="en-GB" b="1" dirty="0" smtClean="0"/>
              <a:t>H</a:t>
            </a:r>
            <a:r>
              <a:rPr lang="en-US" b="1" dirty="0" err="1" smtClean="0"/>
              <a:t>uman</a:t>
            </a:r>
            <a:r>
              <a:rPr lang="en-US" b="1" dirty="0" smtClean="0"/>
              <a:t> capital</a:t>
            </a:r>
            <a:r>
              <a:rPr lang="ru-RU" b="1" dirty="0" smtClean="0"/>
              <a:t>»</a:t>
            </a:r>
            <a:endParaRPr lang="ru-RU" b="1" dirty="0"/>
          </a:p>
        </p:txBody>
      </p:sp>
      <p:sp>
        <p:nvSpPr>
          <p:cNvPr id="3" name="Подзаголовок 2"/>
          <p:cNvSpPr>
            <a:spLocks noGrp="1"/>
          </p:cNvSpPr>
          <p:nvPr>
            <p:ph type="subTitle" idx="1"/>
          </p:nvPr>
        </p:nvSpPr>
        <p:spPr>
          <a:xfrm>
            <a:off x="1371600" y="2214554"/>
            <a:ext cx="6400800" cy="3424246"/>
          </a:xfrm>
        </p:spPr>
        <p:txBody>
          <a:bodyPr/>
          <a:lstStyle/>
          <a:p>
            <a:endParaRPr lang="ru-RU" dirty="0"/>
          </a:p>
        </p:txBody>
      </p:sp>
      <p:pic>
        <p:nvPicPr>
          <p:cNvPr id="5" name="Рисунок 4" descr="i8875161_49309cdef1b28065dfba5674cee614d6.jpg"/>
          <p:cNvPicPr>
            <a:picLocks noChangeAspect="1"/>
          </p:cNvPicPr>
          <p:nvPr/>
        </p:nvPicPr>
        <p:blipFill>
          <a:blip r:embed="rId2"/>
          <a:stretch>
            <a:fillRect/>
          </a:stretch>
        </p:blipFill>
        <p:spPr>
          <a:xfrm>
            <a:off x="1357290" y="2214554"/>
            <a:ext cx="6786610" cy="378621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r>
              <a:rPr lang="en-US" dirty="0" smtClean="0"/>
              <a:t>One of the most interesting and known attempts of use of the theory of the human capital at corporate level - the concept “</a:t>
            </a:r>
            <a:r>
              <a:rPr lang="en-US" i="1" dirty="0" smtClean="0"/>
              <a:t>Analysis of human resources” - АHR (Human </a:t>
            </a:r>
            <a:r>
              <a:rPr lang="en-US" i="1" dirty="0" err="1" smtClean="0"/>
              <a:t>Resourсes</a:t>
            </a:r>
            <a:r>
              <a:rPr lang="en-US" i="1" dirty="0" smtClean="0"/>
              <a:t> Accounting), offered by Eric </a:t>
            </a:r>
            <a:r>
              <a:rPr lang="en-US" i="1" dirty="0" err="1" smtClean="0"/>
              <a:t>Flemholtsem</a:t>
            </a:r>
            <a:r>
              <a:rPr lang="en-US" i="1" dirty="0" smtClean="0"/>
              <a:t> still in the early sixties.</a:t>
            </a:r>
            <a:endParaRPr lang="ru-RU" dirty="0"/>
          </a:p>
        </p:txBody>
      </p:sp>
      <p:sp>
        <p:nvSpPr>
          <p:cNvPr id="6" name="Текст 5"/>
          <p:cNvSpPr>
            <a:spLocks noGrp="1"/>
          </p:cNvSpPr>
          <p:nvPr>
            <p:ph type="body" sz="half" idx="2"/>
          </p:nvPr>
        </p:nvSpPr>
        <p:spPr/>
        <p:txBody>
          <a:bodyPr/>
          <a:lstStyle/>
          <a:p>
            <a:endParaRPr lang="ru-RU"/>
          </a:p>
        </p:txBody>
      </p:sp>
      <p:pic>
        <p:nvPicPr>
          <p:cNvPr id="4" name="Рисунок 2" descr="hr9.png"/>
          <p:cNvPicPr>
            <a:picLocks noChangeAspect="1"/>
          </p:cNvPicPr>
          <p:nvPr/>
        </p:nvPicPr>
        <p:blipFill>
          <a:blip r:embed="rId2"/>
          <a:srcRect/>
          <a:stretch>
            <a:fillRect/>
          </a:stretch>
        </p:blipFill>
        <p:spPr bwMode="auto">
          <a:xfrm>
            <a:off x="357158" y="214290"/>
            <a:ext cx="3214710" cy="607223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fontScale="85000" lnSpcReduction="20000"/>
          </a:bodyPr>
          <a:lstStyle/>
          <a:p>
            <a:r>
              <a:rPr lang="en-US" sz="2800" dirty="0" smtClean="0"/>
              <a:t>Occurrence </a:t>
            </a:r>
            <a:r>
              <a:rPr lang="en-US" sz="2400" i="1" dirty="0" smtClean="0"/>
              <a:t>АHR </a:t>
            </a:r>
            <a:r>
              <a:rPr lang="en-US" sz="2800" dirty="0" smtClean="0"/>
              <a:t> is connected with occurrence of interest to the personnel as to the important resource of the organization in which use considerable reserves are hidden. </a:t>
            </a:r>
          </a:p>
          <a:p>
            <a:r>
              <a:rPr lang="en-US" sz="2800" dirty="0" smtClean="0"/>
              <a:t>Any resource is characterized by economic efficiency of its use. </a:t>
            </a:r>
          </a:p>
          <a:p>
            <a:r>
              <a:rPr lang="en-US" sz="2800" dirty="0" smtClean="0"/>
              <a:t>Therefore it was necessary to develop the tools allowing to managers more effectively to use the personnel, to estimate this efficiency and to lead to its general for other kinds of resources to a monetary estimation. </a:t>
            </a:r>
          </a:p>
          <a:p>
            <a:r>
              <a:rPr lang="en-US" sz="2800" dirty="0" smtClean="0"/>
              <a:t>Existing then and the system of the account existing now does not allow to consider the personnel as object for investments.</a:t>
            </a:r>
          </a:p>
          <a:p>
            <a:r>
              <a:rPr lang="en-US" sz="2800" dirty="0" smtClean="0"/>
              <a:t> So, acquisition of the usual computer for pair thousand dollars will be considered as increase in actives of the company, and an expense in some tens thousand dollars on search of the high quality expert - as the single expenses reducing profit in the accounting period.</a:t>
            </a:r>
          </a:p>
          <a:p>
            <a:endParaRPr lang="ru-RU" sz="9600" dirty="0" smtClean="0"/>
          </a:p>
          <a:p>
            <a:pPr>
              <a:buNone/>
            </a:pP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285728"/>
            <a:ext cx="8686800" cy="6215106"/>
          </a:xfrm>
        </p:spPr>
        <p:txBody>
          <a:bodyPr>
            <a:normAutofit fontScale="77500" lnSpcReduction="20000"/>
          </a:bodyPr>
          <a:lstStyle/>
          <a:p>
            <a:r>
              <a:rPr lang="en-US" dirty="0" smtClean="0"/>
              <a:t>In </a:t>
            </a:r>
            <a:r>
              <a:rPr lang="en-US" dirty="0" err="1" smtClean="0"/>
              <a:t>E.Flemholts's</a:t>
            </a:r>
            <a:r>
              <a:rPr lang="en-US" dirty="0" smtClean="0"/>
              <a:t> first works has specified three primary goals АHR:</a:t>
            </a:r>
          </a:p>
          <a:p>
            <a:r>
              <a:rPr lang="en-US" dirty="0" smtClean="0"/>
              <a:t>To give the information necessary for decision-making in the field of management by the personnel both for managers on the personnel, and for the top management; </a:t>
            </a:r>
          </a:p>
          <a:p>
            <a:r>
              <a:rPr lang="en-US" dirty="0" smtClean="0"/>
              <a:t>To provide managers with methods of numerical measurement of cost of the human resources necessary for acceptance of concrete decisions; </a:t>
            </a:r>
          </a:p>
          <a:p>
            <a:r>
              <a:rPr lang="en-US" dirty="0" smtClean="0"/>
              <a:t>To motivate heads to think of people not as about expenses which should be </a:t>
            </a:r>
            <a:r>
              <a:rPr lang="en-US" dirty="0" smtClean="0"/>
              <a:t>minimized, </a:t>
            </a:r>
            <a:r>
              <a:rPr lang="en-US" dirty="0" smtClean="0"/>
              <a:t>and is faster, as about actives which should be </a:t>
            </a:r>
            <a:r>
              <a:rPr lang="en-US" dirty="0" smtClean="0"/>
              <a:t>optimized.</a:t>
            </a:r>
            <a:endParaRPr lang="en-US" dirty="0" smtClean="0"/>
          </a:p>
          <a:p>
            <a:r>
              <a:rPr lang="en-US" dirty="0" smtClean="0"/>
              <a:t>So, it is possible to tell that “the </a:t>
            </a:r>
            <a:r>
              <a:rPr lang="en-US" i="1" dirty="0" smtClean="0"/>
              <a:t>Analysis of human resources” (АHR) is a process of revealing, measurement and granting of the information on human resources to the persons, making decisions in the </a:t>
            </a:r>
            <a:r>
              <a:rPr lang="en-US" i="1" dirty="0" smtClean="0"/>
              <a:t>organization. </a:t>
            </a:r>
            <a:endParaRPr lang="en-US" i="1" dirty="0" smtClean="0"/>
          </a:p>
          <a:p>
            <a:r>
              <a:rPr lang="en-US" dirty="0" smtClean="0"/>
              <a:t>If to consider activity on management of the personnel as a set of some functions possibility АHR within the limits of separate functions can present as follows.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0000" lnSpcReduction="20000"/>
          </a:bodyPr>
          <a:lstStyle/>
          <a:p>
            <a:r>
              <a:rPr lang="en-US" i="1" dirty="0" smtClean="0"/>
              <a:t>Personnel arrangement - distribution process between people of various organizational roles and problems. </a:t>
            </a:r>
          </a:p>
          <a:p>
            <a:r>
              <a:rPr lang="en-US" dirty="0" smtClean="0"/>
              <a:t>In an ideal at personnel arrangement it is necessary to consider three variables: productivity (appointment of the person most qualified for given work), development (to give the chance to other workers to develop the skills, mastering new duties) and individual satisfaction of workers. </a:t>
            </a:r>
          </a:p>
          <a:p>
            <a:r>
              <a:rPr lang="en-US" dirty="0" smtClean="0"/>
              <a:t>АЧР could help to define values of these three factors and to reduce them to a common denominator - the monetary form. </a:t>
            </a:r>
          </a:p>
          <a:p>
            <a:r>
              <a:rPr lang="en-US" dirty="0" smtClean="0"/>
              <a:t>Further methods of linear programming without effort will allow to </a:t>
            </a:r>
            <a:r>
              <a:rPr lang="en-US" dirty="0" smtClean="0"/>
              <a:t>optimize </a:t>
            </a:r>
            <a:r>
              <a:rPr lang="en-US" dirty="0" smtClean="0"/>
              <a:t>their values, having facilitated, thus, decision-making on placement of personnel.</a:t>
            </a:r>
          </a:p>
          <a:p>
            <a:endParaRPr lang="ru-RU" dirty="0"/>
          </a:p>
        </p:txBody>
      </p:sp>
      <p:sp>
        <p:nvSpPr>
          <p:cNvPr id="5" name="Текст 4"/>
          <p:cNvSpPr>
            <a:spLocks noGrp="1"/>
          </p:cNvSpPr>
          <p:nvPr>
            <p:ph type="body" sz="half" idx="2"/>
          </p:nvPr>
        </p:nvSpPr>
        <p:spPr/>
        <p:txBody>
          <a:bodyPr/>
          <a:lstStyle/>
          <a:p>
            <a:endParaRPr lang="ru-RU" dirty="0"/>
          </a:p>
        </p:txBody>
      </p:sp>
      <p:pic>
        <p:nvPicPr>
          <p:cNvPr id="6" name="Рисунок 5" descr="12223334.jpg"/>
          <p:cNvPicPr>
            <a:picLocks noChangeAspect="1"/>
          </p:cNvPicPr>
          <p:nvPr/>
        </p:nvPicPr>
        <p:blipFill>
          <a:blip r:embed="rId2"/>
          <a:stretch>
            <a:fillRect/>
          </a:stretch>
        </p:blipFill>
        <p:spPr>
          <a:xfrm>
            <a:off x="0" y="0"/>
            <a:ext cx="3714744" cy="628652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
          <p:cNvSpPr>
            <a:spLocks noGrp="1"/>
          </p:cNvSpPr>
          <p:nvPr>
            <p:ph type="title"/>
          </p:nvPr>
        </p:nvSpPr>
        <p:spPr>
          <a:xfrm>
            <a:off x="457200" y="320675"/>
            <a:ext cx="7239000" cy="1143000"/>
          </a:xfrm>
        </p:spPr>
        <p:txBody>
          <a:bodyPr/>
          <a:lstStyle/>
          <a:p>
            <a:r>
              <a:rPr lang="en-US" smtClean="0"/>
              <a:t>Thank you for your attention</a:t>
            </a:r>
            <a:endParaRPr lang="ru-RU" smtClean="0"/>
          </a:p>
        </p:txBody>
      </p:sp>
      <p:pic>
        <p:nvPicPr>
          <p:cNvPr id="5" name="Picture 4" descr="claphands"/>
          <p:cNvPicPr>
            <a:picLocks noGrp="1" noChangeAspect="1" noChangeArrowheads="1"/>
          </p:cNvPicPr>
          <p:nvPr>
            <p:ph idx="1"/>
          </p:nvPr>
        </p:nvPicPr>
        <p:blipFill>
          <a:blip r:embed="rId2">
            <a:lum bright="12000"/>
          </a:blip>
          <a:stretch>
            <a:fillRect/>
          </a:stretch>
        </p:blipFill>
        <p:spPr>
          <a:xfrm>
            <a:off x="381000" y="1752600"/>
            <a:ext cx="8229600" cy="4495800"/>
          </a:xfrm>
          <a:solidFill>
            <a:srgbClr val="FFFFFF">
              <a:shade val="85000"/>
            </a:srgbClr>
          </a:solidFill>
          <a:ln w="88900" cap="sq">
            <a:solidFill>
              <a:srgbClr val="FFFFFF"/>
            </a:solidFill>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title"/>
          </p:nvPr>
        </p:nvSpPr>
        <p:spPr/>
        <p:txBody>
          <a:bodyPr/>
          <a:lstStyle/>
          <a:p>
            <a:pPr eaLnBrk="1" hangingPunct="1"/>
            <a:r>
              <a:rPr lang="en-US" sz="2400" smtClean="0"/>
              <a:t>Recommended reading: </a:t>
            </a:r>
            <a:r>
              <a:rPr lang="ru-RU" sz="6000" smtClean="0"/>
              <a:t/>
            </a:r>
            <a:br>
              <a:rPr lang="ru-RU" sz="6000" smtClean="0"/>
            </a:br>
            <a:endParaRPr lang="ru-RU" smtClean="0"/>
          </a:p>
        </p:txBody>
      </p:sp>
      <p:sp>
        <p:nvSpPr>
          <p:cNvPr id="3075" name="Содержимое 2"/>
          <p:cNvSpPr>
            <a:spLocks noGrp="1"/>
          </p:cNvSpPr>
          <p:nvPr>
            <p:ph idx="1"/>
          </p:nvPr>
        </p:nvSpPr>
        <p:spPr>
          <a:xfrm>
            <a:off x="3857625" y="0"/>
            <a:ext cx="5286375" cy="6858000"/>
          </a:xfrm>
        </p:spPr>
        <p:txBody>
          <a:bodyPr/>
          <a:lstStyle/>
          <a:p>
            <a:pPr>
              <a:lnSpc>
                <a:spcPct val="80000"/>
              </a:lnSpc>
              <a:buFont typeface="Arial" charset="0"/>
              <a:buNone/>
            </a:pPr>
            <a:r>
              <a:rPr lang="ru-RU" sz="600" smtClean="0"/>
              <a:t>	</a:t>
            </a:r>
            <a:endParaRPr lang="ru-RU" sz="800" smtClean="0"/>
          </a:p>
          <a:p>
            <a:pPr eaLnBrk="1" hangingPunct="1">
              <a:lnSpc>
                <a:spcPct val="80000"/>
              </a:lnSpc>
            </a:pPr>
            <a:r>
              <a:rPr lang="en-US" sz="1600" smtClean="0">
                <a:solidFill>
                  <a:srgbClr val="FF0000"/>
                </a:solidFill>
              </a:rPr>
              <a:t>Summary:</a:t>
            </a:r>
            <a:endParaRPr lang="ru-RU" sz="1600" smtClean="0">
              <a:solidFill>
                <a:srgbClr val="FF0000"/>
              </a:solidFill>
            </a:endParaRPr>
          </a:p>
          <a:p>
            <a:pPr>
              <a:lnSpc>
                <a:spcPct val="80000"/>
              </a:lnSpc>
              <a:spcBef>
                <a:spcPct val="0"/>
              </a:spcBef>
              <a:buFont typeface="Arial" charset="0"/>
              <a:buNone/>
            </a:pPr>
            <a:r>
              <a:rPr lang="ru-RU" sz="1200" smtClean="0">
                <a:latin typeface="Arial" charset="0"/>
                <a:ea typeface="Times New Roman" pitchFamily="18" charset="0"/>
                <a:cs typeface="Arial" charset="0"/>
              </a:rPr>
              <a:t>1.Армстронг М. Стратегическое управление человеческими ресурсами/перевод с анг. - М.: Смысл, 2012.</a:t>
            </a:r>
            <a:endParaRPr lang="ru-RU" sz="1200" smtClean="0">
              <a:latin typeface="Arial" charset="0"/>
              <a:cs typeface="Arial" charset="0"/>
            </a:endParaRPr>
          </a:p>
          <a:p>
            <a:pPr>
              <a:lnSpc>
                <a:spcPct val="80000"/>
              </a:lnSpc>
              <a:spcBef>
                <a:spcPct val="0"/>
              </a:spcBef>
              <a:buFont typeface="Arial" charset="0"/>
              <a:buNone/>
            </a:pPr>
            <a:r>
              <a:rPr lang="en-US" sz="1200" smtClean="0">
                <a:latin typeface="Arial" charset="0"/>
                <a:cs typeface="Times New Roman" pitchFamily="18" charset="0"/>
              </a:rPr>
              <a:t>2.</a:t>
            </a:r>
            <a:r>
              <a:rPr lang="en-GB" sz="1200" smtClean="0">
                <a:latin typeface="Arial" charset="0"/>
                <a:cs typeface="Times New Roman" pitchFamily="18" charset="0"/>
              </a:rPr>
              <a:t>Armstrong M. (2006). Strategic  human resource management. Typeset by Caxon graphics Ltd.</a:t>
            </a:r>
            <a:endParaRPr lang="ru-RU" sz="1200" smtClean="0">
              <a:latin typeface="Arial" charset="0"/>
              <a:cs typeface="Arial" charset="0"/>
            </a:endParaRPr>
          </a:p>
          <a:p>
            <a:pPr>
              <a:lnSpc>
                <a:spcPct val="80000"/>
              </a:lnSpc>
              <a:spcBef>
                <a:spcPct val="0"/>
              </a:spcBef>
              <a:buFont typeface="Arial" charset="0"/>
              <a:buNone/>
            </a:pPr>
            <a:r>
              <a:rPr lang="en-US" sz="1200" smtClean="0">
                <a:latin typeface="Arial" charset="0"/>
                <a:cs typeface="Times New Roman" pitchFamily="18" charset="0"/>
              </a:rPr>
              <a:t>3.</a:t>
            </a:r>
            <a:r>
              <a:rPr lang="en-US" sz="1200" smtClean="0">
                <a:solidFill>
                  <a:srgbClr val="000000"/>
                </a:solidFill>
                <a:latin typeface="Arial" charset="0"/>
                <a:cs typeface="Times New Roman" pitchFamily="18" charset="0"/>
              </a:rPr>
              <a:t> Arthur D. Fundamentals of Human Resources Management.</a:t>
            </a:r>
            <a:r>
              <a:rPr lang="en-GB" sz="1200" smtClean="0">
                <a:solidFill>
                  <a:srgbClr val="000000"/>
                </a:solidFill>
                <a:latin typeface="Arial" charset="0"/>
                <a:cs typeface="Times New Roman" pitchFamily="18" charset="0"/>
              </a:rPr>
              <a:t>fourth edition. </a:t>
            </a:r>
            <a:r>
              <a:rPr lang="en-US" sz="1200" smtClean="0">
                <a:solidFill>
                  <a:srgbClr val="000000"/>
                </a:solidFill>
                <a:latin typeface="Arial" charset="0"/>
                <a:cs typeface="Times New Roman" pitchFamily="18" charset="0"/>
              </a:rPr>
              <a:t>Amacom</a:t>
            </a:r>
            <a:r>
              <a:rPr lang="ru-RU" sz="1200" smtClean="0">
                <a:solidFill>
                  <a:srgbClr val="000000"/>
                </a:solidFill>
                <a:latin typeface="Arial" charset="0"/>
                <a:cs typeface="Times New Roman" pitchFamily="18" charset="0"/>
              </a:rPr>
              <a:t>, 2011.</a:t>
            </a:r>
            <a:endParaRPr lang="ru-RU" sz="1200" smtClean="0">
              <a:latin typeface="Arial" charset="0"/>
              <a:cs typeface="Arial" charset="0"/>
            </a:endParaRPr>
          </a:p>
          <a:p>
            <a:pPr>
              <a:lnSpc>
                <a:spcPct val="80000"/>
              </a:lnSpc>
              <a:spcBef>
                <a:spcPct val="0"/>
              </a:spcBef>
              <a:buFont typeface="Arial" charset="0"/>
              <a:buNone/>
            </a:pPr>
            <a:r>
              <a:rPr lang="ru-RU" sz="1200" smtClean="0">
                <a:solidFill>
                  <a:srgbClr val="000000"/>
                </a:solidFill>
                <a:latin typeface="Arial" charset="0"/>
                <a:cs typeface="Times New Roman" pitchFamily="18" charset="0"/>
              </a:rPr>
              <a:t>4. </a:t>
            </a:r>
            <a:r>
              <a:rPr lang="ru-RU" sz="1200" smtClean="0">
                <a:latin typeface="Arial" charset="0"/>
                <a:cs typeface="Times New Roman" pitchFamily="18" charset="0"/>
              </a:rPr>
              <a:t>Бакирова Г.Х. Управление человеческими ресурсами. – СПб.: Речь, 2010. </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5.Бакирова Г.Х. Тренинг по управлению персоналом. СПб.: Речь, 2011. </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6..Базаров Т.Ю. Управление персоналом. Практикум. – М.:ЮНИТИ-ДАНА, 2013. </a:t>
            </a:r>
            <a:endParaRPr lang="ru-RU" sz="1200" smtClean="0">
              <a:latin typeface="Arial" charset="0"/>
              <a:cs typeface="Arial" charset="0"/>
            </a:endParaRPr>
          </a:p>
          <a:p>
            <a:pPr>
              <a:lnSpc>
                <a:spcPct val="80000"/>
              </a:lnSpc>
              <a:spcBef>
                <a:spcPct val="0"/>
              </a:spcBef>
              <a:buFont typeface="Arial" charset="0"/>
              <a:buNone/>
            </a:pPr>
            <a:r>
              <a:rPr lang="ru-RU" sz="1200" smtClean="0">
                <a:latin typeface="Times New Roman" pitchFamily="18" charset="0"/>
                <a:cs typeface="Times New Roman" pitchFamily="18" charset="0"/>
              </a:rPr>
              <a:t>7.</a:t>
            </a:r>
            <a:r>
              <a:rPr lang="ru-RU" sz="1200" smtClean="0">
                <a:cs typeface="Times New Roman" pitchFamily="18" charset="0"/>
              </a:rPr>
              <a:t>Барбара Арт. </a:t>
            </a:r>
            <a:r>
              <a:rPr lang="en-US" sz="1200" smtClean="0">
                <a:cs typeface="Times New Roman" pitchFamily="18" charset="0"/>
              </a:rPr>
              <a:t>Bersin</a:t>
            </a:r>
            <a:r>
              <a:rPr lang="ru-RU" sz="1200" smtClean="0">
                <a:cs typeface="Times New Roman" pitchFamily="18" charset="0"/>
              </a:rPr>
              <a:t> &amp; </a:t>
            </a:r>
            <a:r>
              <a:rPr lang="en-US" sz="1200" smtClean="0">
                <a:cs typeface="Times New Roman" pitchFamily="18" charset="0"/>
              </a:rPr>
              <a:t>Associates</a:t>
            </a:r>
            <a:r>
              <a:rPr lang="ru-RU" sz="1200" smtClean="0">
                <a:cs typeface="Times New Roman" pitchFamily="18" charset="0"/>
              </a:rPr>
              <a:t> © 2011. </a:t>
            </a:r>
            <a:r>
              <a:rPr lang="en-US" sz="1200" smtClean="0">
                <a:cs typeface="Times New Roman" pitchFamily="18" charset="0"/>
              </a:rPr>
              <a:t>High-Impact Leadership Development for the 21st Century (Part 1): Key Findings, Trends and Analytics.</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8.Борисова Е.А. Оценка и аттестация персонала. – СПб: Питер, 2013.</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9.Дубинская Е.Н.Техники подбора персонала. - СПб.: Речь, 2012. </a:t>
            </a:r>
            <a:endParaRPr lang="ru-RU" sz="1200" smtClean="0">
              <a:latin typeface="Arial" charset="0"/>
              <a:cs typeface="Arial" charset="0"/>
            </a:endParaRPr>
          </a:p>
          <a:p>
            <a:pPr>
              <a:lnSpc>
                <a:spcPct val="80000"/>
              </a:lnSpc>
              <a:spcBef>
                <a:spcPct val="0"/>
              </a:spcBef>
              <a:buFont typeface="Arial" charset="0"/>
              <a:buNone/>
            </a:pPr>
            <a:r>
              <a:rPr lang="en-US" sz="1200" smtClean="0">
                <a:latin typeface="Arial" charset="0"/>
                <a:cs typeface="Times New Roman" pitchFamily="18" charset="0"/>
              </a:rPr>
              <a:t>10</a:t>
            </a:r>
            <a:r>
              <a:rPr lang="en-GB" sz="1200" smtClean="0">
                <a:latin typeface="Arial" charset="0"/>
                <a:cs typeface="Times New Roman" pitchFamily="18" charset="0"/>
              </a:rPr>
              <a:t>.Blancero D., Boroski J., Dyer L. Key competencies for a transformed human resource organization: results of a field study </a:t>
            </a:r>
            <a:r>
              <a:rPr lang="en-US" sz="1200" smtClean="0">
                <a:latin typeface="Arial" charset="0"/>
                <a:cs typeface="Times New Roman" pitchFamily="18" charset="0"/>
              </a:rPr>
              <a:t>// </a:t>
            </a:r>
            <a:r>
              <a:rPr lang="en-GB" sz="1200" smtClean="0">
                <a:latin typeface="Arial" charset="0"/>
                <a:cs typeface="Times New Roman" pitchFamily="18" charset="0"/>
              </a:rPr>
              <a:t>Human resource management</a:t>
            </a:r>
            <a:r>
              <a:rPr lang="en-US" sz="1200" smtClean="0">
                <a:latin typeface="Arial" charset="0"/>
                <a:cs typeface="Times New Roman" pitchFamily="18" charset="0"/>
              </a:rPr>
              <a:t>.</a:t>
            </a:r>
            <a:r>
              <a:rPr lang="en-GB" sz="1200" smtClean="0">
                <a:latin typeface="Arial" charset="0"/>
                <a:cs typeface="Times New Roman" pitchFamily="18" charset="0"/>
              </a:rPr>
              <a:t> - 2011. Vol.35</a:t>
            </a:r>
            <a:r>
              <a:rPr lang="en-US" sz="1200" smtClean="0">
                <a:latin typeface="Arial" charset="0"/>
                <a:cs typeface="Times New Roman" pitchFamily="18" charset="0"/>
              </a:rPr>
              <a:t>.</a:t>
            </a:r>
            <a:r>
              <a:rPr lang="en-GB" sz="1200" smtClean="0">
                <a:latin typeface="Arial" charset="0"/>
                <a:cs typeface="Times New Roman" pitchFamily="18" charset="0"/>
              </a:rPr>
              <a:t> - </a:t>
            </a:r>
            <a:r>
              <a:rPr lang="en-US" sz="1200" smtClean="0">
                <a:latin typeface="Arial" charset="0"/>
                <a:cs typeface="Times New Roman" pitchFamily="18" charset="0"/>
              </a:rPr>
              <a:t>№</a:t>
            </a:r>
            <a:r>
              <a:rPr lang="en-GB" sz="1200" smtClean="0">
                <a:latin typeface="Arial" charset="0"/>
                <a:cs typeface="Times New Roman" pitchFamily="18" charset="0"/>
              </a:rPr>
              <a:t> 3</a:t>
            </a:r>
            <a:r>
              <a:rPr lang="en-US" sz="1200" smtClean="0">
                <a:latin typeface="Arial" charset="0"/>
                <a:cs typeface="Times New Roman" pitchFamily="18" charset="0"/>
              </a:rPr>
              <a:t>.</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rPr>
              <a:t>11.</a:t>
            </a:r>
            <a:r>
              <a:rPr lang="en-US" sz="1200" smtClean="0">
                <a:solidFill>
                  <a:srgbClr val="000000"/>
                </a:solidFill>
                <a:latin typeface="Times New Roman" pitchFamily="18" charset="0"/>
                <a:cs typeface="Times New Roman" pitchFamily="18" charset="0"/>
              </a:rPr>
              <a:t>Stewart G., Brown K.G. Human Resource Management.</a:t>
            </a:r>
            <a:r>
              <a:rPr lang="en-US" sz="1200" smtClean="0">
                <a:latin typeface="Times New Roman" pitchFamily="18" charset="0"/>
                <a:cs typeface="Times New Roman" pitchFamily="18" charset="0"/>
              </a:rPr>
              <a:t> Linking strategy to practice. </a:t>
            </a:r>
            <a:r>
              <a:rPr lang="en-US" sz="1200" smtClean="0">
                <a:solidFill>
                  <a:srgbClr val="000000"/>
                </a:solidFill>
                <a:latin typeface="Times New Roman" pitchFamily="18" charset="0"/>
                <a:cs typeface="Times New Roman" pitchFamily="18" charset="0"/>
              </a:rPr>
              <a:t>Wiley</a:t>
            </a:r>
            <a:r>
              <a:rPr lang="ru-RU" sz="1200" smtClean="0">
                <a:solidFill>
                  <a:srgbClr val="000000"/>
                </a:solidFill>
                <a:latin typeface="Times New Roman" pitchFamily="18" charset="0"/>
                <a:cs typeface="Times New Roman" pitchFamily="18" charset="0"/>
              </a:rPr>
              <a:t>, 2010.</a:t>
            </a:r>
            <a:endParaRPr lang="en-US" sz="1200" smtClean="0">
              <a:solidFill>
                <a:srgbClr val="000000"/>
              </a:solidFill>
              <a:latin typeface="Times New Roman" pitchFamily="18" charset="0"/>
              <a:cs typeface="Times New Roman" pitchFamily="18" charset="0"/>
            </a:endParaRPr>
          </a:p>
          <a:p>
            <a:pPr>
              <a:lnSpc>
                <a:spcPct val="80000"/>
              </a:lnSpc>
              <a:spcBef>
                <a:spcPct val="0"/>
              </a:spcBef>
              <a:buFont typeface="Arial" charset="0"/>
              <a:buNone/>
            </a:pPr>
            <a:endParaRPr lang="ru-RU" sz="1200" b="1" smtClean="0">
              <a:solidFill>
                <a:srgbClr val="FF0000"/>
              </a:solidFill>
              <a:latin typeface="Arial" charset="0"/>
              <a:cs typeface="Arial" charset="0"/>
            </a:endParaRPr>
          </a:p>
          <a:p>
            <a:pPr>
              <a:lnSpc>
                <a:spcPct val="80000"/>
              </a:lnSpc>
              <a:spcBef>
                <a:spcPct val="0"/>
              </a:spcBef>
              <a:buFont typeface="Arial" charset="0"/>
              <a:buNone/>
            </a:pPr>
            <a:r>
              <a:rPr lang="en-US" sz="1200" b="1" smtClean="0">
                <a:solidFill>
                  <a:srgbClr val="FF0000"/>
                </a:solidFill>
              </a:rPr>
              <a:t>Further Reading</a:t>
            </a:r>
            <a:endParaRPr lang="ru-RU" sz="1200" b="1" smtClean="0">
              <a:solidFill>
                <a:srgbClr val="FF0000"/>
              </a:solidFill>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1.Базаров Т.Ю. Технология центров оценки персонала: процессы и результаты. - М.: Кнорус, </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2.Дубинская Е.Н.Техники подбора персонала. - СПб.: Речь, 2012. </a:t>
            </a:r>
            <a:endParaRPr lang="ru-RU" sz="1200" smtClean="0">
              <a:latin typeface="Arial" charset="0"/>
              <a:cs typeface="Arial" charset="0"/>
            </a:endParaRPr>
          </a:p>
          <a:p>
            <a:pPr>
              <a:lnSpc>
                <a:spcPct val="80000"/>
              </a:lnSpc>
              <a:spcBef>
                <a:spcPct val="0"/>
              </a:spcBef>
              <a:buFont typeface="Arial" charset="0"/>
              <a:buNone/>
            </a:pPr>
            <a:r>
              <a:rPr lang="ru-RU" sz="1200" smtClean="0">
                <a:latin typeface="Times New Roman" pitchFamily="18" charset="0"/>
                <a:cs typeface="Times New Roman" pitchFamily="18" charset="0"/>
              </a:rPr>
              <a:t>3.Кибанов А.Я. Управление персоналом. Учебник. - М.: ИНФРА-М, 2012.</a:t>
            </a:r>
            <a:endParaRPr lang="ru-RU" sz="1200" smtClean="0">
              <a:latin typeface="Arial" charset="0"/>
              <a:cs typeface="Arial" charset="0"/>
            </a:endParaRPr>
          </a:p>
          <a:p>
            <a:pPr>
              <a:lnSpc>
                <a:spcPct val="80000"/>
              </a:lnSpc>
              <a:spcBef>
                <a:spcPct val="0"/>
              </a:spcBef>
              <a:buFont typeface="Arial" charset="0"/>
              <a:buNone/>
            </a:pPr>
            <a:r>
              <a:rPr lang="ru-RU" sz="1200" smtClean="0">
                <a:latin typeface="Times New Roman" pitchFamily="18" charset="0"/>
                <a:cs typeface="Times New Roman" pitchFamily="18" charset="0"/>
              </a:rPr>
              <a:t>4.Ковалев С.В. Работа с персоналом. </a:t>
            </a:r>
            <a:r>
              <a:rPr lang="ru-RU" sz="1200" smtClean="0">
                <a:cs typeface="Times New Roman" pitchFamily="18" charset="0"/>
              </a:rPr>
              <a:t>–</a:t>
            </a:r>
            <a:r>
              <a:rPr lang="ru-RU" sz="1200" smtClean="0">
                <a:latin typeface="Times New Roman" pitchFamily="18" charset="0"/>
                <a:cs typeface="Times New Roman" pitchFamily="18" charset="0"/>
              </a:rPr>
              <a:t> М.: Альфа-Пресс, 2008.</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5.Почебут Л.Г., Чикер В.А.Организационная социальная психология. - СПб.: Речь, 2010. </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6.Практикум по психологии менеджмента и профессиональной деятельности/под ред.Г.С.Никифорова, М.А.Дмитриевой и др. - СПб.: Речь, 2013. </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rPr>
              <a:t>7.</a:t>
            </a:r>
            <a:r>
              <a:rPr lang="en-GB" sz="1200" smtClean="0">
                <a:latin typeface="Times New Roman" pitchFamily="18" charset="0"/>
                <a:cs typeface="Times New Roman" pitchFamily="18" charset="0"/>
              </a:rPr>
              <a:t>Becker G.S. (2011) Human capital: Theoretical and Empirical Analysis. - N-Y., 2011</a:t>
            </a:r>
            <a:r>
              <a:rPr lang="en-US" sz="1200" smtClean="0">
                <a:latin typeface="Times New Roman" pitchFamily="18" charset="0"/>
                <a:cs typeface="Times New Roman" pitchFamily="18" charset="0"/>
              </a:rPr>
              <a:t>.</a:t>
            </a:r>
            <a:endParaRPr lang="ru-RU" sz="1200" smtClean="0">
              <a:latin typeface="Arial" charset="0"/>
              <a:cs typeface="Arial" charset="0"/>
            </a:endParaRPr>
          </a:p>
          <a:p>
            <a:pPr>
              <a:lnSpc>
                <a:spcPct val="80000"/>
              </a:lnSpc>
              <a:spcBef>
                <a:spcPct val="0"/>
              </a:spcBef>
              <a:buFont typeface="Arial" charset="0"/>
              <a:buNone/>
            </a:pPr>
            <a:r>
              <a:rPr lang="en-US" sz="1200" b="1" smtClean="0">
                <a:latin typeface="Times New Roman" pitchFamily="18" charset="0"/>
                <a:cs typeface="Times New Roman" pitchFamily="18" charset="0"/>
              </a:rPr>
              <a:t>Internet resources. </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hlinkClick r:id="rId2"/>
              </a:rPr>
              <a:t>www.nasoup.com</a:t>
            </a:r>
            <a:r>
              <a:rPr lang="en-US" sz="1200" smtClean="0">
                <a:latin typeface="Times New Roman" pitchFamily="18" charset="0"/>
                <a:cs typeface="Times New Roman" pitchFamily="18" charset="0"/>
              </a:rPr>
              <a:t>. http://www.azps.ru</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hlinkClick r:id="rId3"/>
              </a:rPr>
              <a:t>http://www.top-personal.ru</a:t>
            </a:r>
            <a:r>
              <a:rPr lang="en-US" sz="1200" smtClean="0">
                <a:latin typeface="Times New Roman" pitchFamily="18" charset="0"/>
                <a:cs typeface="Times New Roman" pitchFamily="18" charset="0"/>
              </a:rPr>
              <a:t> </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hlinkClick r:id="rId4"/>
              </a:rPr>
              <a:t>http://www.hrm.ua</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hlinkClick r:id="rId5"/>
              </a:rPr>
              <a:t>http://www.hrm.ru</a:t>
            </a:r>
            <a:r>
              <a:rPr lang="en-US" sz="1200" smtClean="0">
                <a:latin typeface="Times New Roman" pitchFamily="18" charset="0"/>
                <a:cs typeface="Times New Roman" pitchFamily="18" charset="0"/>
              </a:rPr>
              <a:t> </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hlinkClick r:id="rId6"/>
              </a:rPr>
              <a:t>http://www.prenhall.com/desslertour/chapter3.pdf</a:t>
            </a:r>
            <a:endParaRPr lang="en-US" sz="1200" smtClean="0">
              <a:latin typeface="Arial" charset="0"/>
              <a:cs typeface="Arial" charset="0"/>
            </a:endParaRPr>
          </a:p>
          <a:p>
            <a:pPr eaLnBrk="1" hangingPunct="1">
              <a:lnSpc>
                <a:spcPct val="80000"/>
              </a:lnSpc>
            </a:pPr>
            <a:endParaRPr lang="ru-RU" sz="800" smtClean="0"/>
          </a:p>
        </p:txBody>
      </p:sp>
      <p:sp>
        <p:nvSpPr>
          <p:cNvPr id="3076" name="Текст 3"/>
          <p:cNvSpPr>
            <a:spLocks noGrp="1"/>
          </p:cNvSpPr>
          <p:nvPr>
            <p:ph type="body" sz="half" idx="2"/>
          </p:nvPr>
        </p:nvSpPr>
        <p:spPr/>
        <p:txBody>
          <a:bodyPr/>
          <a:lstStyle/>
          <a:p>
            <a:pPr eaLnBrk="1" hangingPunct="1"/>
            <a:endParaRPr lang="ru-RU" smtClean="0"/>
          </a:p>
        </p:txBody>
      </p:sp>
      <p:pic>
        <p:nvPicPr>
          <p:cNvPr id="3077" name="Содержимое 4" descr="http://www.psy-files.ru/templates/school/images/books.jpg"/>
          <p:cNvPicPr>
            <a:picLocks noGrp="1"/>
          </p:cNvPicPr>
          <p:nvPr>
            <p:ph idx="1"/>
          </p:nvPr>
        </p:nvPicPr>
        <p:blipFill>
          <a:blip r:embed="rId7"/>
          <a:srcRect l="10263" r="10263"/>
          <a:stretch>
            <a:fillRect/>
          </a:stretch>
        </p:blipFill>
        <p:spPr>
          <a:xfrm>
            <a:off x="0" y="1447800"/>
            <a:ext cx="3886200" cy="449580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Questions:</a:t>
            </a:r>
            <a:endParaRPr lang="ru-RU" dirty="0"/>
          </a:p>
        </p:txBody>
      </p:sp>
      <p:sp>
        <p:nvSpPr>
          <p:cNvPr id="3" name="Содержимое 2"/>
          <p:cNvSpPr>
            <a:spLocks noGrp="1"/>
          </p:cNvSpPr>
          <p:nvPr>
            <p:ph idx="1"/>
          </p:nvPr>
        </p:nvSpPr>
        <p:spPr/>
        <p:txBody>
          <a:bodyPr>
            <a:normAutofit/>
          </a:bodyPr>
          <a:lstStyle/>
          <a:p>
            <a:r>
              <a:rPr lang="en-US" dirty="0" smtClean="0"/>
              <a:t>Human capital theory.</a:t>
            </a:r>
          </a:p>
          <a:p>
            <a:r>
              <a:rPr lang="en-US" dirty="0" smtClean="0"/>
              <a:t>The concept of "Analysis of human resources“.</a:t>
            </a:r>
          </a:p>
          <a:p>
            <a:r>
              <a:rPr lang="en-US" dirty="0" smtClean="0"/>
              <a:t>Measurement of individual value employee.</a:t>
            </a:r>
          </a:p>
          <a:p>
            <a:r>
              <a:rPr lang="en-US" dirty="0" smtClean="0"/>
              <a:t>Stochastic model of positional</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smtClean="0"/>
              <a:t> </a:t>
            </a:r>
            <a:r>
              <a:rPr lang="en-US" b="1" dirty="0" smtClean="0"/>
              <a:t>Human capital theory</a:t>
            </a:r>
            <a:endParaRPr lang="ru-RU" b="1" dirty="0"/>
          </a:p>
        </p:txBody>
      </p:sp>
      <p:sp>
        <p:nvSpPr>
          <p:cNvPr id="3" name="Содержимое 2"/>
          <p:cNvSpPr>
            <a:spLocks noGrp="1"/>
          </p:cNvSpPr>
          <p:nvPr>
            <p:ph idx="1"/>
          </p:nvPr>
        </p:nvSpPr>
        <p:spPr>
          <a:xfrm>
            <a:off x="0" y="1285860"/>
            <a:ext cx="9144000" cy="5572140"/>
          </a:xfrm>
        </p:spPr>
        <p:txBody>
          <a:bodyPr>
            <a:noAutofit/>
          </a:bodyPr>
          <a:lstStyle/>
          <a:p>
            <a:r>
              <a:rPr lang="en-US" sz="2400" dirty="0" smtClean="0"/>
              <a:t>The last two decades in management science have been under two banners: "innovation" and "human resources".</a:t>
            </a:r>
            <a:br>
              <a:rPr lang="en-US" sz="2400" dirty="0" smtClean="0"/>
            </a:br>
            <a:r>
              <a:rPr lang="en-US" sz="2400" dirty="0" smtClean="0"/>
              <a:t>This time can be characterized by the increasing complexity of the external organizational environment, the sharp increase in the rate of change and increased competition on world markets.</a:t>
            </a:r>
          </a:p>
          <a:p>
            <a:r>
              <a:rPr lang="en-US" sz="2400" dirty="0" smtClean="0"/>
              <a:t>All this required a search for hidden reserves and new ways to improve efficiency.</a:t>
            </a:r>
            <a:br>
              <a:rPr lang="en-US" sz="2400" dirty="0" smtClean="0"/>
            </a:br>
            <a:r>
              <a:rPr lang="en-US" sz="2400" dirty="0" smtClean="0"/>
              <a:t>Of all organizational resources is "human resource" or "human capital" has become a resource that hides the greatest scope for increasing the efficiency of the modern organization.</a:t>
            </a:r>
            <a:br>
              <a:rPr lang="en-US" sz="2400" dirty="0" smtClean="0"/>
            </a:br>
            <a:r>
              <a:rPr lang="en-US" sz="2400" dirty="0" smtClean="0"/>
              <a:t>"The human factor" has been considered as an object. </a:t>
            </a:r>
          </a:p>
          <a:p>
            <a:r>
              <a:rPr lang="en-US" sz="2400" dirty="0" smtClean="0"/>
              <a:t>"The human factor" has been considered as an investment not less, and perhaps more important than plants, equipment, technology, etc.</a:t>
            </a:r>
            <a:endParaRPr lang="ru-RU"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929718" cy="6286544"/>
          </a:xfrm>
        </p:spPr>
        <p:txBody>
          <a:bodyPr>
            <a:normAutofit fontScale="55000" lnSpcReduction="20000"/>
          </a:bodyPr>
          <a:lstStyle/>
          <a:p>
            <a:r>
              <a:rPr lang="ru-RU" sz="5100" dirty="0" smtClean="0"/>
              <a:t>.</a:t>
            </a:r>
            <a:r>
              <a:rPr lang="en-US" sz="5100" dirty="0" smtClean="0"/>
              <a:t> Last years became the general opinion that efficiency of development of economy of the modern states in huge degree depends on that, how many means it puts in the people. </a:t>
            </a:r>
          </a:p>
          <a:p>
            <a:r>
              <a:rPr lang="en-US" sz="5100" dirty="0" smtClean="0"/>
              <a:t>Without it </a:t>
            </a:r>
            <a:r>
              <a:rPr lang="en-US" sz="5100" dirty="0" err="1" smtClean="0"/>
              <a:t>it</a:t>
            </a:r>
            <a:r>
              <a:rPr lang="en-US" sz="5100" dirty="0" smtClean="0"/>
              <a:t> is impossible to provide its forward development. </a:t>
            </a:r>
          </a:p>
          <a:p>
            <a:r>
              <a:rPr lang="en-US" sz="5100" dirty="0" smtClean="0"/>
              <a:t>So, in the USA, by some estimations, the share of investments into the human capital makes more than 15 % of gross national product that exceeds "pure" total investments of the private capital into factories, the equipment and warehouse. </a:t>
            </a:r>
          </a:p>
          <a:p>
            <a:r>
              <a:rPr lang="en-US" sz="5100" dirty="0" smtClean="0"/>
              <a:t>And even if special researches on this question were not spent, it is possible to assume with a high share of confidence that one of the highest indicators of level of investments in the human capital in the world is positively connected with the highest in the world indicators of a level of development of economy.</a:t>
            </a:r>
          </a:p>
          <a:p>
            <a:endParaRPr lang="ru-RU" dirty="0" smtClean="0"/>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57232"/>
            <a:ext cx="8229600" cy="5268931"/>
          </a:xfrm>
        </p:spPr>
        <p:txBody>
          <a:bodyPr>
            <a:normAutofit fontScale="77500" lnSpcReduction="20000"/>
          </a:bodyPr>
          <a:lstStyle/>
          <a:p>
            <a:r>
              <a:rPr lang="en-US" dirty="0" smtClean="0"/>
              <a:t>In XVII century the ancestor of English classical political economy </a:t>
            </a:r>
            <a:r>
              <a:rPr lang="en-US" dirty="0" err="1" smtClean="0"/>
              <a:t>V.Petti</a:t>
            </a:r>
            <a:r>
              <a:rPr lang="en-US" dirty="0" smtClean="0"/>
              <a:t> has made an attempt for the first time to estimate monetary cost of productive properties of the human person. </a:t>
            </a:r>
          </a:p>
          <a:p>
            <a:r>
              <a:rPr lang="en-US" dirty="0" smtClean="0"/>
              <a:t>On its method “value of a great bulk of people, as well as the earths, is equal to the twentyfold revenue which they bring”. </a:t>
            </a:r>
          </a:p>
          <a:p>
            <a:r>
              <a:rPr lang="en-US" dirty="0" smtClean="0"/>
              <a:t>It has estimated value of all population of England of that time approximately in 520 million </a:t>
            </a:r>
            <a:r>
              <a:rPr lang="en-US" dirty="0" err="1" smtClean="0"/>
              <a:t>Sterlings</a:t>
            </a:r>
            <a:r>
              <a:rPr lang="en-US" dirty="0" smtClean="0"/>
              <a:t>, and cost of each inhabitant - on the average 80 </a:t>
            </a:r>
            <a:r>
              <a:rPr lang="en-US" dirty="0" err="1" smtClean="0"/>
              <a:t>Sterlings</a:t>
            </a:r>
            <a:r>
              <a:rPr lang="en-US" dirty="0" smtClean="0"/>
              <a:t>. </a:t>
            </a:r>
          </a:p>
          <a:p>
            <a:r>
              <a:rPr lang="en-US" dirty="0" smtClean="0"/>
              <a:t>He noticed that the riches of a society depend on character of employment of people and their ability to work. </a:t>
            </a:r>
          </a:p>
          <a:p>
            <a:r>
              <a:rPr lang="en-US" dirty="0" smtClean="0"/>
              <a:t>So, adult </a:t>
            </a:r>
            <a:r>
              <a:rPr lang="en-US" dirty="0" err="1" smtClean="0"/>
              <a:t>Petti</a:t>
            </a:r>
            <a:r>
              <a:rPr lang="en-US" dirty="0" smtClean="0"/>
              <a:t> estimated twice more expensively, than the child, and “the seaman is actually equal to three peasants”.</a:t>
            </a:r>
          </a:p>
          <a:p>
            <a:endParaRPr lang="ru-RU" dirty="0" smtClean="0"/>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357166"/>
            <a:ext cx="8686800" cy="6500834"/>
          </a:xfrm>
        </p:spPr>
        <p:txBody>
          <a:bodyPr>
            <a:normAutofit fontScale="85000" lnSpcReduction="20000"/>
          </a:bodyPr>
          <a:lstStyle/>
          <a:p>
            <a:r>
              <a:rPr lang="en-US" dirty="0" smtClean="0"/>
              <a:t>In 1812 in Russia Ludwig Jacob has calculated comparative costs from hiring of the free worker and the serf, having expressed them in physical units: </a:t>
            </a:r>
            <a:r>
              <a:rPr lang="en-US" dirty="0" err="1" smtClean="0"/>
              <a:t>poods</a:t>
            </a:r>
            <a:r>
              <a:rPr lang="en-US" dirty="0" smtClean="0"/>
              <a:t> and rye quarters. </a:t>
            </a:r>
          </a:p>
          <a:p>
            <a:r>
              <a:rPr lang="en-US" dirty="0" smtClean="0"/>
              <a:t>In calculations it used concept "the half-received" or "missed" income.</a:t>
            </a:r>
          </a:p>
          <a:p>
            <a:r>
              <a:rPr lang="en-US" dirty="0" smtClean="0"/>
              <a:t>In our century two Nobel Prizes in the field of economy for working out of the theory of the human capital - to </a:t>
            </a:r>
            <a:r>
              <a:rPr lang="en-US" dirty="0" err="1" smtClean="0"/>
              <a:t>Teodoru</a:t>
            </a:r>
            <a:r>
              <a:rPr lang="en-US" dirty="0" smtClean="0"/>
              <a:t> Schultz in 1979 and Gary to </a:t>
            </a:r>
            <a:r>
              <a:rPr lang="en-US" dirty="0" err="1" smtClean="0"/>
              <a:t>Bekker</a:t>
            </a:r>
            <a:r>
              <a:rPr lang="en-US" dirty="0" smtClean="0"/>
              <a:t> in 1992 have been awarded</a:t>
            </a:r>
          </a:p>
          <a:p>
            <a:r>
              <a:rPr lang="en-US" dirty="0" smtClean="0"/>
              <a:t>Though the basic contribution to </a:t>
            </a:r>
            <a:r>
              <a:rPr lang="en-US" dirty="0" err="1" smtClean="0"/>
              <a:t>popularisation</a:t>
            </a:r>
            <a:r>
              <a:rPr lang="en-US" dirty="0" smtClean="0"/>
              <a:t> of idea of the human capital has been brought by </a:t>
            </a:r>
            <a:r>
              <a:rPr lang="en-US" dirty="0" err="1" smtClean="0"/>
              <a:t>T.Schultz</a:t>
            </a:r>
            <a:r>
              <a:rPr lang="en-US" dirty="0" smtClean="0"/>
              <a:t>, the treatise of </a:t>
            </a:r>
            <a:r>
              <a:rPr lang="en-US" dirty="0" err="1" smtClean="0"/>
              <a:t>G.Bekker</a:t>
            </a:r>
            <a:r>
              <a:rPr lang="en-US" dirty="0" smtClean="0"/>
              <a:t> with the same name became classics of modern economic thought. </a:t>
            </a:r>
          </a:p>
          <a:p>
            <a:r>
              <a:rPr lang="en-US" dirty="0" smtClean="0"/>
              <a:t>In the analysis it started with representations about human </a:t>
            </a:r>
            <a:r>
              <a:rPr lang="en-US" dirty="0" err="1" smtClean="0"/>
              <a:t>behaviour</a:t>
            </a:r>
            <a:r>
              <a:rPr lang="en-US" dirty="0" smtClean="0"/>
              <a:t> as rational and expedient, applying such concepts, as a rarity, the price, alternative costs, etc.</a:t>
            </a:r>
          </a:p>
          <a:p>
            <a:r>
              <a:rPr lang="en-US" dirty="0" smtClean="0"/>
              <a:t> The model formulated in it became the basic for all subsequent researches in this area</a:t>
            </a:r>
            <a:endParaRPr lang="ru-RU" dirty="0" smtClean="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r>
              <a:rPr lang="en-US" i="1" dirty="0" smtClean="0"/>
              <a:t> The human capital is available at everyone has reserved knowledge, skills, motivations. </a:t>
            </a:r>
          </a:p>
          <a:p>
            <a:r>
              <a:rPr lang="en-US" dirty="0" smtClean="0"/>
              <a:t>Formation, accumulation of professional experience, health protection, geographical mobility, information search can be investments into it. </a:t>
            </a:r>
          </a:p>
          <a:p>
            <a:r>
              <a:rPr lang="en-US" dirty="0" smtClean="0"/>
              <a:t>Initial interests of the researcher consisted in an estimation of economic return from formation. </a:t>
            </a:r>
            <a:endParaRPr lang="en-US" i="1" dirty="0" smtClean="0"/>
          </a:p>
          <a:p>
            <a:endParaRPr lang="ru-RU" dirty="0" smtClean="0"/>
          </a:p>
          <a:p>
            <a:endParaRPr lang="ru-RU" dirty="0"/>
          </a:p>
        </p:txBody>
      </p:sp>
      <p:sp>
        <p:nvSpPr>
          <p:cNvPr id="6" name="Текст 5"/>
          <p:cNvSpPr>
            <a:spLocks noGrp="1"/>
          </p:cNvSpPr>
          <p:nvPr>
            <p:ph type="body" sz="half" idx="2"/>
          </p:nvPr>
        </p:nvSpPr>
        <p:spPr/>
        <p:txBody>
          <a:bodyPr/>
          <a:lstStyle/>
          <a:p>
            <a:endParaRPr lang="ru-RU" dirty="0"/>
          </a:p>
        </p:txBody>
      </p:sp>
      <p:pic>
        <p:nvPicPr>
          <p:cNvPr id="7" name="Picture 4" descr="EMPUPPET"/>
          <p:cNvPicPr>
            <a:picLocks noChangeAspect="1" noChangeArrowheads="1"/>
          </p:cNvPicPr>
          <p:nvPr/>
        </p:nvPicPr>
        <p:blipFill>
          <a:blip r:embed="rId2"/>
          <a:srcRect/>
          <a:stretch>
            <a:fillRect/>
          </a:stretch>
        </p:blipFill>
        <p:spPr bwMode="auto">
          <a:xfrm>
            <a:off x="428596" y="285728"/>
            <a:ext cx="2895600" cy="531178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6000792"/>
          </a:xfrm>
        </p:spPr>
        <p:txBody>
          <a:bodyPr>
            <a:normAutofit fontScale="85000" lnSpcReduction="20000"/>
          </a:bodyPr>
          <a:lstStyle/>
          <a:p>
            <a:r>
              <a:rPr lang="en-US" dirty="0" err="1" smtClean="0"/>
              <a:t>Bekker</a:t>
            </a:r>
            <a:r>
              <a:rPr lang="en-US" dirty="0" smtClean="0"/>
              <a:t> the first has carried out statistically correct calculation of economic efficiency of formation. </a:t>
            </a:r>
          </a:p>
          <a:p>
            <a:r>
              <a:rPr lang="en-US" dirty="0" smtClean="0"/>
              <a:t>For income definition, for example, from higher education from those lifelong earnings who has ended college, lifelong earnings of those who has not gone further high school were subtracted. </a:t>
            </a:r>
          </a:p>
          <a:p>
            <a:r>
              <a:rPr lang="en-US" dirty="0" smtClean="0"/>
              <a:t>Training costs, along with a factor cost (the tuition fee, a hostel etc.), as the main element contain “the missed earnings”, i.e. The income half-received by pupils for years of study. </a:t>
            </a:r>
          </a:p>
          <a:p>
            <a:r>
              <a:rPr lang="en-US" dirty="0" smtClean="0"/>
              <a:t>In essence, the lost earnings measure value of time of the pupils spent for training, and are alternative costs of its use. </a:t>
            </a:r>
          </a:p>
          <a:p>
            <a:r>
              <a:rPr lang="en-US" dirty="0" smtClean="0"/>
              <a:t>Having defined return from investments in study as the relation of incomes to costs, </a:t>
            </a:r>
            <a:r>
              <a:rPr lang="en-US" dirty="0" err="1" smtClean="0"/>
              <a:t>Bekker</a:t>
            </a:r>
            <a:r>
              <a:rPr lang="en-US" dirty="0" smtClean="0"/>
              <a:t> has received figure in 12-14 % of annual profit.</a:t>
            </a:r>
          </a:p>
          <a:p>
            <a:endParaRPr lang="ru-RU" sz="5100" dirty="0" smtClean="0"/>
          </a:p>
          <a:p>
            <a:endParaRPr lang="ru-RU" dirty="0"/>
          </a:p>
        </p:txBody>
      </p:sp>
    </p:spTree>
  </p:cSld>
  <p:clrMapOvr>
    <a:masterClrMapping/>
  </p:clrMapOvr>
  <p:transition>
    <p:wipe/>
  </p:transition>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1649</TotalTime>
  <Words>1169</Words>
  <PresentationFormat>Экран (4:3)</PresentationFormat>
  <Paragraphs>79</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Topic 3. The concept of «Human capital»</vt:lpstr>
      <vt:lpstr>Recommended reading:  </vt:lpstr>
      <vt:lpstr>Questions:</vt:lpstr>
      <vt:lpstr> Human capital theory</vt:lpstr>
      <vt:lpstr>Слайд 5</vt:lpstr>
      <vt:lpstr>Слайд 6</vt:lpstr>
      <vt:lpstr>Слайд 7</vt:lpstr>
      <vt:lpstr>Слайд 8</vt:lpstr>
      <vt:lpstr>Слайд 9</vt:lpstr>
      <vt:lpstr>Слайд 10</vt:lpstr>
      <vt:lpstr>Слайд 11</vt:lpstr>
      <vt:lpstr>Слайд 12</vt:lpstr>
      <vt:lpstr>Слайд 13</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BOSS</dc:creator>
  <cp:lastModifiedBy>BOSS</cp:lastModifiedBy>
  <cp:revision>69</cp:revision>
  <dcterms:created xsi:type="dcterms:W3CDTF">2015-01-31T14:32:59Z</dcterms:created>
  <dcterms:modified xsi:type="dcterms:W3CDTF">2015-02-01T18:07:19Z</dcterms:modified>
</cp:coreProperties>
</file>